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1" r:id="rId6"/>
    <p:sldId id="257" r:id="rId7"/>
    <p:sldId id="262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2" r:id="rId19"/>
    <p:sldId id="278" r:id="rId20"/>
    <p:sldId id="27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AB25E-8A0F-4536-BBE8-5971CA6E1C1A}" type="datetimeFigureOut">
              <a:rPr lang="el-GR" smtClean="0"/>
              <a:pPr/>
              <a:t>7/3/2013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FEED0-D587-4907-AF95-E1434F322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6MeDdDwX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0%CF%81%CE%BF%CF%86%CF%85%CE%BB%CE%B1%CE%BA%CF%84%CE%B9%CE%BA%CF%8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ay.org.cy/" TargetMode="External"/><Relationship Id="rId5" Type="http://schemas.openxmlformats.org/officeDocument/2006/relationships/hyperlink" Target="http://www.womenonly.gr/article.asp?catid=13333&amp;subid=2&amp;pubid=128778735" TargetMode="External"/><Relationship Id="rId4" Type="http://schemas.openxmlformats.org/officeDocument/2006/relationships/hyperlink" Target="http://ygeia.tanea.gr/default.asp?pid=8&amp;articleID=14272&amp;ct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omic Sans MS" pitchFamily="66" charset="0"/>
              </a:rPr>
              <a:t>Τα «6 καπέλα της Σκέψης» συζητούν για το προφυλακτικό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692696"/>
            <a:ext cx="7128792" cy="1080120"/>
          </a:xfrm>
        </p:spPr>
        <p:txBody>
          <a:bodyPr>
            <a:noAutofit/>
          </a:bodyPr>
          <a:lstStyle/>
          <a:p>
            <a:pPr algn="l"/>
            <a:r>
              <a:rPr lang="el-GR" sz="4400" b="1" dirty="0" smtClean="0">
                <a:latin typeface="Comic Sans MS" pitchFamily="66" charset="0"/>
              </a:rPr>
              <a:t>3</a:t>
            </a:r>
            <a:r>
              <a:rPr lang="el-GR" sz="4400" b="1" baseline="30000" dirty="0" smtClean="0">
                <a:latin typeface="Comic Sans MS" pitchFamily="66" charset="0"/>
              </a:rPr>
              <a:t>ο</a:t>
            </a:r>
            <a:r>
              <a:rPr lang="el-GR" sz="4400" b="1" dirty="0" smtClean="0">
                <a:latin typeface="Comic Sans MS" pitchFamily="66" charset="0"/>
              </a:rPr>
              <a:t> ΕΠΑ.Λ. ΗΡΑΚΛΕΙΟΥ</a:t>
            </a:r>
            <a:endParaRPr lang="el-GR" sz="4400" b="1" dirty="0">
              <a:latin typeface="Comic Sans MS" pitchFamily="66" charset="0"/>
            </a:endParaRPr>
          </a:p>
        </p:txBody>
      </p:sp>
      <p:pic>
        <p:nvPicPr>
          <p:cNvPr id="1026" name="Picture 2" descr="ha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087630"/>
            <a:ext cx="1584176" cy="177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3573016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Εργασία στα πλαίσια του μαθήματος της Ειδικής Θεματικής Δραστηριότητας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37321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Τμήμα: ΒΠ4</a:t>
            </a:r>
          </a:p>
          <a:p>
            <a:r>
              <a:rPr lang="el-GR" dirty="0" smtClean="0"/>
              <a:t>Υπεύθυνη καθηγήτρια: </a:t>
            </a:r>
            <a:r>
              <a:rPr lang="el-GR" dirty="0" err="1" smtClean="0"/>
              <a:t>Σαβουλίδη</a:t>
            </a:r>
            <a:r>
              <a:rPr lang="el-GR" dirty="0" smtClean="0"/>
              <a:t> Κατερίνα, ΠΕ18.25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2.gstatic.com/images?q=tbn:ANd9GcQuTTZozVUsHjJvVGXXW07D55MFJwYdY7JSFHPEpqso0gwarRM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869160"/>
            <a:ext cx="1944216" cy="1641428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331640" y="548680"/>
            <a:ext cx="7272808" cy="4824536"/>
          </a:xfrm>
          <a:prstGeom prst="wedgeEllipseCallout">
            <a:avLst>
              <a:gd name="adj1" fmla="val -43391"/>
              <a:gd name="adj2" fmla="val 40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l-GR" dirty="0" smtClean="0"/>
              <a:t> Κανένας σοβαρός κίνδυνος για την υγεία του χρήστη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Με σωστή </a:t>
            </a:r>
            <a:r>
              <a:rPr lang="el-GR" dirty="0" smtClean="0"/>
              <a:t>χρήση, </a:t>
            </a:r>
            <a:r>
              <a:rPr lang="el-GR" dirty="0" smtClean="0"/>
              <a:t>υψηλή αποτελεσματικότητα για ανεπιθύμητη εγκυμοσύνη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Με σωστή </a:t>
            </a:r>
            <a:r>
              <a:rPr lang="el-GR" dirty="0" smtClean="0"/>
              <a:t>χρήση, </a:t>
            </a:r>
            <a:r>
              <a:rPr lang="el-GR" dirty="0" smtClean="0"/>
              <a:t>η μόνη και καλύτερη προστασία από ΣΜΝ για τα σεξουαλικά ενεργά άτομα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Άμεσος έλεγχος από το χρήστη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Δεν χρειάζεται ιατρική παρέμβαση ή παρακολούθηση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Διατίθεται προς πώληση σε πολλά σημεία (φαρμακεία, ΣΜ, περίπτερα κλπ)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Έχει χαμηλό κόστος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Κατάλληλο και για ανθρώπους με αλλεργία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Κυκλοφορεί σε πολλές γεύσεις, χρώματα, μεγέθη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QEBUUDxQUFRUVFBQUFBUUFBQUEBQUFBQVFBQUFRQXHCYeFxokGhUUHy8gIycpLCwsFR4xNTAqNSYrLCkBCQoKDQwMDw8MDykYFBgpKSkpKSkpKSkpKSkpKSkpKSkpKSkpKSkpKSkpKSkpKSkpKSkpKSkpKSkpKSkpKSkpKf/AABEIALcBEwMBIgACEQEDEQH/xAAcAAEAAgIDAQAAAAAAAAAAAAAAAgMBBAUGBwj/xABBEAACAQIBCQQIAwUIAwAAAAAAAQIDEQQFBhIhMUFRYZEHcYGhEyIyQlKx0fBiweEUFUNysiMzgpKis8LxFlOD/8QAFgEBAQEAAAAAAAAAAAAAAAAAAAEC/8QAFxEBAQEBAAAAAAAAAAAAAAAAABEhAf/aAAwDAQACEQMRAD8A9vMgAAAAMGQAAAGDIAAAAAABgzcAAYMgDBkAALgAYMgADBkAAAAAAAwZAAAAAAAAAAAAAAAAAAAqxOJjTg51JKMYq8pSdopc2Baa+Mx9OjHSrTjCPGUlFee080zr7YVFungVy9LNecIP5y6Hl+VM4KuInp1qkpy4ybdu7gWD2nK3a5haV1RUqr4r1IdXrfQ6vjO2au/7uFOC7nJ9X9Dyx4n73j0zaLB3XE9pmNn/AB5L+W0V5I4+tnjiZe1Xqv8A+kvqdWdQRmB2OWcde9/S1P8APL6l9PO/Ewfq1qq7py29TrKq6tYVX7/UDvGF7ScZBaq8nylafW9znMD2y14/3sKc1v1OEuq1eR5bGozKr2A97yX2s4WrZVVOk3xWnBeMdfkdtwGVKVeOlQqQmvwyTt3ravE+XI4mxu4HLFSlJShKUZLY4tp9USD6gB49m32vVoNRxcVVh8S1VV47JeNu89RyPl2ji4aeHmpLetk4vhKO1EHIAAAAAAAAAAAAAAAAwZAAwDIAwDIAwZAApxeLhSpyqVJKMIJylJ7EkeBZ+9oc8dNxi3ChF+pD4uE58W/Lq32TtqzselHB0nqjadaz2yavCD7l63iuB47VrXAulXvxK5VChzGkWi70oUyrTsYUvvcBfpEtPUa6ZO4F2mY0rshe5NsoyqhJS4FfeZ0dwFqZYpvZ+ZVTZZFb/v8AQC6nU+/oczkPL1XC1Y1KM3GS6Nb4yW9M4SJbED6MzQzup5QpXVo1I29JT4fijxi/I58+cc2svVMHiIVab1rat0o+9F96PoXJmUIYijCrTd4zipLir7U+ad14EGyDIIMAyAMAyAMGQAMAyAAAAAAAAABCtVUIuUtSim2+SV2TODz4xXo8m4qS1P0FRLvlHRXzA+as4crPE4irWltqTlN8ru6XgrLwOIkyys+BQ2BKTIkQmBLSJRkQuLgWIncpiyxSAsjL5F0EURLIMoua1fdzKjfaI7uJfGOpbtW/a78iiCh5fItjS6+FjMI/Iuit2374gQULInocScY2uEBmMz13seyzpU6mHk/ZtUh3O0ZrrovxZ5HY7h2ZY50soUlunpU3z0ou3nGIHugAMgAAAAAAAAAAAAAAAAAAB1LtWqaOSMTzUF1qwO2nSu2GVskVv5qP+7ED5tqyKdInUkUsCVzJXczcCYRFMymBJMkmRMgWpllMpTLYgbFNfPabVG3y+/I1afIuT4lF0du/rvLFLX5c+aKk7/e3XfUWJ8fLrqKLdMzcqU/EmuX3cKti9Zy+bGI9Hi6EvhrU34acThYG5g5WlF8Hf8wPpoEYSuk+KT6kjKAAAAAAAAAAAGDIAAADAI1aqim5NJLa20ku9s6dl/tbwGEulUdaa92itJX5zdo+bA7odE7ap2yRU51KK/1p/kdAy92/4id1hKVOjHdKf9pU8L2iujOg5Vz1xWNusTiKlVbdFyapp31NQVop+AHE1GQuYlMjpEEjNyFzNwJGbkLkkUTuZTIEgJplkZlKZNAbNOZsQn8jSii6nL9QNpVCSnx+2a1/v7+9RLS4FGzCoWKsaunsMxkBuQnc26FQ46EjaoTCvbc2e1rBYi1KpP0FRWjarZQk1q9Wps3b7HeYyTV1rT1p7mfGeMqNVZ/zS79p2zMztSxWT2oxl6WjvpTbcUvwvbB92rkyI+oQdczQz6w2U6d6ErTSvOlK3pI8/wAUea8jsYAAAAAAAAAAADhs6stPCYeU4K8rO2q9rK7dt+r71HMmhlzJSxNCdN6m1eEt8Jr2ZLufk2B8754Z2VcRL+3nKT26GldRvsuvZj3JHR69eTfDzfVndMv5Kiq9SNeLp1Yyam18XFxep323Vr3udfxGRpR9m01+H2l3xevpco4V0L7ScaNlJpbFfwubPouBfh6Vk77LW5a2QcQ6hjTLsTg7P1dnDejVuBcpElI10yakQXaRJMpUjKkBdckmVJk0wLETiyqJZFlFkWWxZVEmmBcpGdIquZuBbcnFlGkTUgNiMjZhM0YyLqcwONxlD15PmzUqU7Wsb+LnPSdlFrc9aZrSTe1LwAuyPlirhqsalCThOLunHV9928+lOzrtCp5TpWlaOIgvXhukvjjy4rcfMMqRyWb2XKmErwrUpaM4STvufNrensa5gfXwOMzby5HG4WnXp6lOOtfDJapR8H+RyYAGDIAGABkAAAAB0LtM7PVjoOtR1V4R3bakVsX8y19+zgeASxs6UnGe5tPjq5H1tiq2jFs8E7Qs141qsqtFKM225L3ZvjyYHSliIVPaSvx39frc1q2GlGWlH1otWaXtW5Lf4GlWoyhJqSaa3PUyyljpR5gRqo1qkE9py0cTCovWKKuTb64Pr9QjiZUOD6kNFrcbtXDyjtX06lQGumSRa9e0x6NEVFSJqYVHmSVFgSTJqRGNJ8GSdN8H0ZRZGRNMoVyxSAs0jKkVolGLexN+DAsTMqZOng5vZGXRr5l0Mkze2y73f5AVwmWQk3sNqOS0vak3yWpfUjVaSslYsGliNbKZRL5ogQa0kQjqkm9m/uepl8ymqgPcuwXKjdOvh5P2Wqkf6Jf8D1o8X7C8M/2mtPcqTT4XlONv6X0PaAAAAAAAAAAAA18dT0oNHnuX8kNt6j0lo0cbkxTRV48By9m8pe1Hx3nS8bkeVN6ta8z6IyrmynfUdMyvmjtsiRY8beraW08Q47ztuVM1mr+qdcxWRpQewjLFPHp+0jMqEJcu7V+hpyotbUYjLgUXzya/dd+8154SS2pl0MS0XwxvEI0IxL6aN1VoS2pMy6EHxX3zKKabNykyr9k4NeOonCEl7t+5r6gbkC1WNH9pttjNf4WZWUo8+jKOQUjOmaP7xjz6Ef3lHcpeSA5HSIuZx7yk90V4v9CirjJva7dy19WKOQr10lrdjj6la+w19Jb9feHVJROUiuUiLnwNvB5HrVfZpyS4vUvP8iK0pSNrJGSp4mqowTetXsr69y72dmyRmC6k4xm3OTeqEE7t/O3Q9rzLzFp4KKnKMfSW1JWtTvwttlz/AOyjZzEzVWAwyi0vSTtKpye6Phd+LZ2QAgAAAAAAAAAAAAAIzpp7TRxOSIzOQMAdTyhmipbjquU8xb7I+R6sRlST2pBa+f8AKWYzWyJ1nG5pyjuZ9OVsk05bUjisXmfTnuQhj5hrZFnHiassPJbUfRWO7N4y9lI67j+y6W5CEeKd5KNRrY31PSMb2aVF7r6HCYnMKpH3X0CR1aGKkuD7/wBC6nlG21Pwf1RyVXNGqtz6GtLNqsvdfQDEMqLi+mryZfHKMXtcX3r6o1/3BW+ELN+t8DFG4p0n7sH4pfJkvR0n7nSUvqakc267/hs2KOZ2KlspMUWfsdF+7L/NIfu+jwkv8X6G5h+zfGT2U7d5y+E7F8ZPboR77lo65HJ+G36XjUt+RZFYSPup98pS/M9Byd2Bu6devq4Qil5u52/JPZDgaFnKDqNb5ttdFqFHkmS26klHCYaUn+GCv5K53vIvZzi61pYiUaEfhXr1LfJPvv3Hp2CydTox0aMIQXCMUl5GyKOLyHm3RwcbUY637U5a6ku97lyWo5QwCDIAAAAAAAAAAAAAAAAAAAAAAAMCxkAQdJPciueBg9sV0LwBozyLRe2EehU83aD/AIcehyYA4v8A8Zw//rj0JRzdoL+HHockANKORqK2Qj0LoYKC2Rj0LwBGNNLYkS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6" name="AutoShape 4" descr="data:image/jpeg;base64,/9j/4AAQSkZJRgABAQAAAQABAAD/2wCEAAkGBhQQEBUUDxQUFRUVFBQUFBUUFBQUEBQUFBQVFBQUFRQXHCYeFxokGhUUHy8gIycpLCwsFR4xNTAqNSYrLCkBCQoKDQwMDw8MDykYFBgpKSkpKSkpKSkpKSkpKSkpKSkpKSkpKSkpKSkpKSkpKSkpKSkpKSkpKSkpKSkpKSkpKf/AABEIALcBEwMBIgACEQEDEQH/xAAcAAEAAgIDAQAAAAAAAAAAAAAAAgMBBAUGBwj/xABBEAACAQIBCQQIAwUIAwAAAAAAAQIDEQQFBhIhMUFRYZEHcYGhEyIyQlKx0fBiweEUFUNysiMzgpKis8LxFlOD/8QAFgEBAQEAAAAAAAAAAAAAAAAAAAEC/8QAFxEBAQEBAAAAAAAAAAAAAAAAABEhAf/aAAwDAQACEQMRAD8A9vMgAAAAMGQAAAGDIAAAAAABgzcAAYMgDBkAALgAYMgADBkAAAAAAAwZAAAAAAAAAAAAAAAAAAAqxOJjTg51JKMYq8pSdopc2Baa+Mx9OjHSrTjCPGUlFee080zr7YVFungVy9LNecIP5y6Hl+VM4KuInp1qkpy4ybdu7gWD2nK3a5haV1RUqr4r1IdXrfQ6vjO2au/7uFOC7nJ9X9Dyx4n73j0zaLB3XE9pmNn/AB5L+W0V5I4+tnjiZe1Xqv8A+kvqdWdQRmB2OWcde9/S1P8APL6l9PO/Ewfq1qq7py29TrKq6tYVX7/UDvGF7ScZBaq8nylafW9znMD2y14/3sKc1v1OEuq1eR5bGozKr2A97yX2s4WrZVVOk3xWnBeMdfkdtwGVKVeOlQqQmvwyTt3ravE+XI4mxu4HLFSlJShKUZLY4tp9USD6gB49m32vVoNRxcVVh8S1VV47JeNu89RyPl2ji4aeHmpLetk4vhKO1EHIAAAAAAAAAAAAAAAAwZAAwDIAwDIAwZAApxeLhSpyqVJKMIJylJ7EkeBZ+9oc8dNxi3ChF+pD4uE58W/Lq32TtqzselHB0nqjadaz2yavCD7l63iuB47VrXAulXvxK5VChzGkWi70oUyrTsYUvvcBfpEtPUa6ZO4F2mY0rshe5NsoyqhJS4FfeZ0dwFqZYpvZ+ZVTZZFb/v8AQC6nU+/oczkPL1XC1Y1KM3GS6Nb4yW9M4SJbED6MzQzup5QpXVo1I29JT4fijxi/I58+cc2svVMHiIVab1rat0o+9F96PoXJmUIYijCrTd4zipLir7U+ad14EGyDIIMAyAMAyAMGQAMAyAAAAAAAAABCtVUIuUtSim2+SV2TODz4xXo8m4qS1P0FRLvlHRXzA+as4crPE4irWltqTlN8ru6XgrLwOIkyys+BQ2BKTIkQmBLSJRkQuLgWIncpiyxSAsjL5F0EURLIMoua1fdzKjfaI7uJfGOpbtW/a78iiCh5fItjS6+FjMI/Iuit2374gQULInocScY2uEBmMz13seyzpU6mHk/ZtUh3O0ZrrovxZ5HY7h2ZY50soUlunpU3z0ou3nGIHugAMgAAAAAAAAAAAAAAAAAAB1LtWqaOSMTzUF1qwO2nSu2GVskVv5qP+7ED5tqyKdInUkUsCVzJXczcCYRFMymBJMkmRMgWpllMpTLYgbFNfPabVG3y+/I1afIuT4lF0du/rvLFLX5c+aKk7/e3XfUWJ8fLrqKLdMzcqU/EmuX3cKti9Zy+bGI9Hi6EvhrU34acThYG5g5WlF8Hf8wPpoEYSuk+KT6kjKAAAAAAAAAAAGDIAAADAI1aqim5NJLa20ku9s6dl/tbwGEulUdaa92itJX5zdo+bA7odE7ap2yRU51KK/1p/kdAy92/4id1hKVOjHdKf9pU8L2iujOg5Vz1xWNusTiKlVbdFyapp31NQVop+AHE1GQuYlMjpEEjNyFzNwJGbkLkkUTuZTIEgJplkZlKZNAbNOZsQn8jSii6nL9QNpVCSnx+2a1/v7+9RLS4FGzCoWKsaunsMxkBuQnc26FQ46EjaoTCvbc2e1rBYi1KpP0FRWjarZQk1q9Wps3b7HeYyTV1rT1p7mfGeMqNVZ/zS79p2zMztSxWT2oxl6WjvpTbcUvwvbB92rkyI+oQdczQz6w2U6d6ErTSvOlK3pI8/wAUea8jsYAAAAAAAAAAADhs6stPCYeU4K8rO2q9rK7dt+r71HMmhlzJSxNCdN6m1eEt8Jr2ZLufk2B8754Z2VcRL+3nKT26GldRvsuvZj3JHR69eTfDzfVndMv5Kiq9SNeLp1Yyam18XFxep323Vr3udfxGRpR9m01+H2l3xevpco4V0L7ScaNlJpbFfwubPouBfh6Vk77LW5a2QcQ6hjTLsTg7P1dnDejVuBcpElI10yakQXaRJMpUjKkBdckmVJk0wLETiyqJZFlFkWWxZVEmmBcpGdIquZuBbcnFlGkTUgNiMjZhM0YyLqcwONxlD15PmzUqU7Wsb+LnPSdlFrc9aZrSTe1LwAuyPlirhqsalCThOLunHV9928+lOzrtCp5TpWlaOIgvXhukvjjy4rcfMMqRyWb2XKmErwrUpaM4STvufNrensa5gfXwOMzby5HG4WnXp6lOOtfDJapR8H+RyYAGDIAGABkAAAAB0LtM7PVjoOtR1V4R3bakVsX8y19+zgeASxs6UnGe5tPjq5H1tiq2jFs8E7Qs141qsqtFKM225L3ZvjyYHSliIVPaSvx39frc1q2GlGWlH1otWaXtW5Lf4GlWoyhJqSaa3PUyyljpR5gRqo1qkE9py0cTCovWKKuTb64Pr9QjiZUOD6kNFrcbtXDyjtX06lQGumSRa9e0x6NEVFSJqYVHmSVFgSTJqRGNJ8GSdN8H0ZRZGRNMoVyxSAs0jKkVolGLexN+DAsTMqZOng5vZGXRr5l0Mkze2y73f5AVwmWQk3sNqOS0vak3yWpfUjVaSslYsGliNbKZRL5ogQa0kQjqkm9m/uepl8ymqgPcuwXKjdOvh5P2Wqkf6Jf8D1o8X7C8M/2mtPcqTT4XlONv6X0PaAAAAAAAAAAAA18dT0oNHnuX8kNt6j0lo0cbkxTRV48By9m8pe1Hx3nS8bkeVN6ta8z6IyrmynfUdMyvmjtsiRY8beraW08Q47ztuVM1mr+qdcxWRpQewjLFPHp+0jMqEJcu7V+hpyotbUYjLgUXzya/dd+8154SS2pl0MS0XwxvEI0IxL6aN1VoS2pMy6EHxX3zKKabNykyr9k4NeOonCEl7t+5r6gbkC1WNH9pttjNf4WZWUo8+jKOQUjOmaP7xjz6Ef3lHcpeSA5HSIuZx7yk90V4v9CirjJva7dy19WKOQr10lrdjj6la+w19Jb9feHVJROUiuUiLnwNvB5HrVfZpyS4vUvP8iK0pSNrJGSp4mqowTetXsr69y72dmyRmC6k4xm3OTeqEE7t/O3Q9rzLzFp4KKnKMfSW1JWtTvwttlz/AOyjZzEzVWAwyi0vSTtKpye6Phd+LZ2QAgAAAAAAAAAAAAAIzpp7TRxOSIzOQMAdTyhmipbjquU8xb7I+R6sRlST2pBa+f8AKWYzWyJ1nG5pyjuZ9OVsk05bUjisXmfTnuQhj5hrZFnHiassPJbUfRWO7N4y9lI67j+y6W5CEeKd5KNRrY31PSMb2aVF7r6HCYnMKpH3X0CR1aGKkuD7/wBC6nlG21Pwf1RyVXNGqtz6GtLNqsvdfQDEMqLi+mryZfHKMXtcX3r6o1/3BW+ELN+t8DFG4p0n7sH4pfJkvR0n7nSUvqakc267/hs2KOZ2KlspMUWfsdF+7L/NIfu+jwkv8X6G5h+zfGT2U7d5y+E7F8ZPboR77lo65HJ+G36XjUt+RZFYSPup98pS/M9Byd2Bu6devq4Qil5u52/JPZDgaFnKDqNb5ttdFqFHkmS26klHCYaUn+GCv5K53vIvZzi61pYiUaEfhXr1LfJPvv3Hp2CydTox0aMIQXCMUl5GyKOLyHm3RwcbUY637U5a6ku97lyWo5QwCDIAAAAAAAAAAAAAAAAAAAAAAAMCxkAQdJPciueBg9sV0LwBozyLRe2EehU83aD/AIcehyYA4v8A8Zw//rj0JRzdoL+HHockANKORqK2Qj0LoYKC2Rj0LwBGNNLYkS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data:image/jpeg;base64,/9j/4AAQSkZJRgABAQAAAQABAAD/2wCEAAkGBhQQEBUUDxQUFRUVFBQUFBUUFBQUEBQUFBQVFBQUFRQXHCYeFxokGhUUHy8gIycpLCwsFR4xNTAqNSYrLCkBCQoKDQwMDw8MDykYFBgpKSkpKSkpKSkpKSkpKSkpKSkpKSkpKSkpKSkpKSkpKSkpKSkpKSkpKSkpKSkpKSkpKf/AABEIALcBEwMBIgACEQEDEQH/xAAcAAEAAgIDAQAAAAAAAAAAAAAAAgMBBAUGBwj/xABBEAACAQIBCQQIAwUIAwAAAAAAAQIDEQQFBhIhMUFRYZEHcYGhEyIyQlKx0fBiweEUFUNysiMzgpKis8LxFlOD/8QAFgEBAQEAAAAAAAAAAAAAAAAAAAEC/8QAFxEBAQEBAAAAAAAAAAAAAAAAABEhAf/aAAwDAQACEQMRAD8A9vMgAAAAMGQAAAGDIAAAAAABgzcAAYMgDBkAALgAYMgADBkAAAAAAAwZAAAAAAAAAAAAAAAAAAAqxOJjTg51JKMYq8pSdopc2Baa+Mx9OjHSrTjCPGUlFee080zr7YVFungVy9LNecIP5y6Hl+VM4KuInp1qkpy4ybdu7gWD2nK3a5haV1RUqr4r1IdXrfQ6vjO2au/7uFOC7nJ9X9Dyx4n73j0zaLB3XE9pmNn/AB5L+W0V5I4+tnjiZe1Xqv8A+kvqdWdQRmB2OWcde9/S1P8APL6l9PO/Ewfq1qq7py29TrKq6tYVX7/UDvGF7ScZBaq8nylafW9znMD2y14/3sKc1v1OEuq1eR5bGozKr2A97yX2s4WrZVVOk3xWnBeMdfkdtwGVKVeOlQqQmvwyTt3ravE+XI4mxu4HLFSlJShKUZLY4tp9USD6gB49m32vVoNRxcVVh8S1VV47JeNu89RyPl2ji4aeHmpLetk4vhKO1EHIAAAAAAAAAAAAAAAAwZAAwDIAwDIAwZAApxeLhSpyqVJKMIJylJ7EkeBZ+9oc8dNxi3ChF+pD4uE58W/Lq32TtqzselHB0nqjadaz2yavCD7l63iuB47VrXAulXvxK5VChzGkWi70oUyrTsYUvvcBfpEtPUa6ZO4F2mY0rshe5NsoyqhJS4FfeZ0dwFqZYpvZ+ZVTZZFb/v8AQC6nU+/oczkPL1XC1Y1KM3GS6Nb4yW9M4SJbED6MzQzup5QpXVo1I29JT4fijxi/I58+cc2svVMHiIVab1rat0o+9F96PoXJmUIYijCrTd4zipLir7U+ad14EGyDIIMAyAMAyAMGQAMAyAAAAAAAAABCtVUIuUtSim2+SV2TODz4xXo8m4qS1P0FRLvlHRXzA+as4crPE4irWltqTlN8ru6XgrLwOIkyys+BQ2BKTIkQmBLSJRkQuLgWIncpiyxSAsjL5F0EURLIMoua1fdzKjfaI7uJfGOpbtW/a78iiCh5fItjS6+FjMI/Iuit2374gQULInocScY2uEBmMz13seyzpU6mHk/ZtUh3O0ZrrovxZ5HY7h2ZY50soUlunpU3z0ou3nGIHugAMgAAAAAAAAAAAAAAAAAAB1LtWqaOSMTzUF1qwO2nSu2GVskVv5qP+7ED5tqyKdInUkUsCVzJXczcCYRFMymBJMkmRMgWpllMpTLYgbFNfPabVG3y+/I1afIuT4lF0du/rvLFLX5c+aKk7/e3XfUWJ8fLrqKLdMzcqU/EmuX3cKti9Zy+bGI9Hi6EvhrU34acThYG5g5WlF8Hf8wPpoEYSuk+KT6kjKAAAAAAAAAAAGDIAAADAI1aqim5NJLa20ku9s6dl/tbwGEulUdaa92itJX5zdo+bA7odE7ap2yRU51KK/1p/kdAy92/4id1hKVOjHdKf9pU8L2iujOg5Vz1xWNusTiKlVbdFyapp31NQVop+AHE1GQuYlMjpEEjNyFzNwJGbkLkkUTuZTIEgJplkZlKZNAbNOZsQn8jSii6nL9QNpVCSnx+2a1/v7+9RLS4FGzCoWKsaunsMxkBuQnc26FQ46EjaoTCvbc2e1rBYi1KpP0FRWjarZQk1q9Wps3b7HeYyTV1rT1p7mfGeMqNVZ/zS79p2zMztSxWT2oxl6WjvpTbcUvwvbB92rkyI+oQdczQz6w2U6d6ErTSvOlK3pI8/wAUea8jsYAAAAAAAAAAADhs6stPCYeU4K8rO2q9rK7dt+r71HMmhlzJSxNCdN6m1eEt8Jr2ZLufk2B8754Z2VcRL+3nKT26GldRvsuvZj3JHR69eTfDzfVndMv5Kiq9SNeLp1Yyam18XFxep323Vr3udfxGRpR9m01+H2l3xevpco4V0L7ScaNlJpbFfwubPouBfh6Vk77LW5a2QcQ6hjTLsTg7P1dnDejVuBcpElI10yakQXaRJMpUjKkBdckmVJk0wLETiyqJZFlFkWWxZVEmmBcpGdIquZuBbcnFlGkTUgNiMjZhM0YyLqcwONxlD15PmzUqU7Wsb+LnPSdlFrc9aZrSTe1LwAuyPlirhqsalCThOLunHV9928+lOzrtCp5TpWlaOIgvXhukvjjy4rcfMMqRyWb2XKmErwrUpaM4STvufNrensa5gfXwOMzby5HG4WnXp6lOOtfDJapR8H+RyYAGDIAGABkAAAAB0LtM7PVjoOtR1V4R3bakVsX8y19+zgeASxs6UnGe5tPjq5H1tiq2jFs8E7Qs141qsqtFKM225L3ZvjyYHSliIVPaSvx39frc1q2GlGWlH1otWaXtW5Lf4GlWoyhJqSaa3PUyyljpR5gRqo1qkE9py0cTCovWKKuTb64Pr9QjiZUOD6kNFrcbtXDyjtX06lQGumSRa9e0x6NEVFSJqYVHmSVFgSTJqRGNJ8GSdN8H0ZRZGRNMoVyxSAs0jKkVolGLexN+DAsTMqZOng5vZGXRr5l0Mkze2y73f5AVwmWQk3sNqOS0vak3yWpfUjVaSslYsGliNbKZRL5ogQa0kQjqkm9m/uepl8ymqgPcuwXKjdOvh5P2Wqkf6Jf8D1o8X7C8M/2mtPcqTT4XlONv6X0PaAAAAAAAAAAAA18dT0oNHnuX8kNt6j0lo0cbkxTRV48By9m8pe1Hx3nS8bkeVN6ta8z6IyrmynfUdMyvmjtsiRY8beraW08Q47ztuVM1mr+qdcxWRpQewjLFPHp+0jMqEJcu7V+hpyotbUYjLgUXzya/dd+8154SS2pl0MS0XwxvEI0IxL6aN1VoS2pMy6EHxX3zKKabNykyr9k4NeOonCEl7t+5r6gbkC1WNH9pttjNf4WZWUo8+jKOQUjOmaP7xjz6Ef3lHcpeSA5HSIuZx7yk90V4v9CirjJva7dy19WKOQr10lrdjj6la+w19Jb9feHVJROUiuUiLnwNvB5HrVfZpyS4vUvP8iK0pSNrJGSp4mqowTetXsr69y72dmyRmC6k4xm3OTeqEE7t/O3Q9rzLzFp4KKnKMfSW1JWtTvwttlz/AOyjZzEzVWAwyi0vSTtKpye6Phd+LZ2QAgAAAAAAAAAAAAAIzpp7TRxOSIzOQMAdTyhmipbjquU8xb7I+R6sRlST2pBa+f8AKWYzWyJ1nG5pyjuZ9OVsk05bUjisXmfTnuQhj5hrZFnHiassPJbUfRWO7N4y9lI67j+y6W5CEeKd5KNRrY31PSMb2aVF7r6HCYnMKpH3X0CR1aGKkuD7/wBC6nlG21Pwf1RyVXNGqtz6GtLNqsvdfQDEMqLi+mryZfHKMXtcX3r6o1/3BW+ELN+t8DFG4p0n7sH4pfJkvR0n7nSUvqakc267/hs2KOZ2KlspMUWfsdF+7L/NIfu+jwkv8X6G5h+zfGT2U7d5y+E7F8ZPboR77lo65HJ+G36XjUt+RZFYSPup98pS/M9Byd2Bu6devq4Qil5u52/JPZDgaFnKDqNb5ttdFqFHkmS26klHCYaUn+GCv5K53vIvZzi61pYiUaEfhXr1LfJPvv3Hp2CydTox0aMIQXCMUl5GyKOLyHm3RwcbUY637U5a6ku97lyWo5QwCDIAAAAAAAAAAAAAAAAAAAAAAAMCxkAQdJPciueBg9sV0LwBozyLRe2EehU83aD/AIcehyYA4v8A8Zw//rj0JRzdoL+HHockANKORqK2Qj0LoYKC2Rj0LwBGNNLYkS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3560" name="Picture 8" descr="http://central.languagepod101.com/stockphoto/media/3111&amp;v=fit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23329"/>
            <a:ext cx="2304256" cy="1534671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0" y="0"/>
            <a:ext cx="9144000" cy="5805264"/>
          </a:xfrm>
          <a:prstGeom prst="wedgeEllipseCallout">
            <a:avLst>
              <a:gd name="adj1" fmla="val -35158"/>
              <a:gd name="adj2" fmla="val 45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endParaRPr lang="el-GR" dirty="0" smtClean="0"/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Είναι μιας χρήσης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 Για να είναι αποτελεσματικό πρέπει να χρησιμοποιείται σε κάθε συνουσία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Απαιτείται διακοπή της επαφής για την τοποθέτησή του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Μειώνει την αισθητικότητα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 Η χρήση του απαιτεί υπευθυνότητα δηλαδή: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προσοχή από που αγοράζεται (να μην είναι στον ήλιο!)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προσοχή στην ημερομηνία λήξης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προσοχή στη φύλαξη (όχι στην </a:t>
            </a:r>
            <a:r>
              <a:rPr lang="el-GR" dirty="0" err="1" smtClean="0"/>
              <a:t>κωλότσεπη</a:t>
            </a:r>
            <a:r>
              <a:rPr lang="el-GR" dirty="0" smtClean="0"/>
              <a:t> ή στο ντουλαπάκι του αυτοκινήτου για μήνες!)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Προσοχή σε νύχια, δόντια ή αλλά αιχμηρά αντικείμενα κατά το άνοιγμα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να τοποθετείται όταν το πέος είναι σε στύση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 να διατηρείται σε όλη τη διάρκεια της επαφής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κατά την έξοδο του πέους, να κρατιέται στη βάση του για να μην γλιστρήσει στον κόλπο</a:t>
            </a:r>
          </a:p>
          <a:p>
            <a:pPr lvl="1" algn="ctr">
              <a:buFont typeface="Wingdings" pitchFamily="2" charset="2"/>
              <a:buChar char="ü"/>
            </a:pPr>
            <a:r>
              <a:rPr lang="el-GR" dirty="0" smtClean="0"/>
              <a:t> αν είναι από </a:t>
            </a:r>
            <a:r>
              <a:rPr lang="el-GR" dirty="0" err="1" smtClean="0"/>
              <a:t>λάτεξ</a:t>
            </a:r>
            <a:r>
              <a:rPr lang="el-GR" dirty="0" smtClean="0"/>
              <a:t>, </a:t>
            </a:r>
            <a:r>
              <a:rPr lang="el-GR" dirty="0" smtClean="0"/>
              <a:t>χρήση λιπαντικού ΜΟΝΟ με βάση το νερό κι ΟΧΙ το λάδι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users.sch.gr/rmfrentzou/creativity_greek_2/gre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852045"/>
            <a:ext cx="1656184" cy="1656184"/>
          </a:xfrm>
          <a:prstGeom prst="rect">
            <a:avLst/>
          </a:prstGeom>
          <a:noFill/>
        </p:spPr>
      </p:pic>
      <p:sp>
        <p:nvSpPr>
          <p:cNvPr id="3" name="Cloud 2"/>
          <p:cNvSpPr/>
          <p:nvPr/>
        </p:nvSpPr>
        <p:spPr>
          <a:xfrm>
            <a:off x="2483768" y="5013176"/>
            <a:ext cx="2880320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Βάλτε την τοποθέτηση στο ερωτικό παιχνίδι!</a:t>
            </a:r>
            <a:endParaRPr lang="el-GR" dirty="0"/>
          </a:p>
        </p:txBody>
      </p:sp>
      <p:sp>
        <p:nvSpPr>
          <p:cNvPr id="4" name="Cloud 3"/>
          <p:cNvSpPr/>
          <p:nvPr/>
        </p:nvSpPr>
        <p:spPr>
          <a:xfrm>
            <a:off x="5508104" y="404664"/>
            <a:ext cx="3168352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Αγοράστε τα μαζί με το σύντροφό σας!</a:t>
            </a:r>
            <a:endParaRPr lang="el-GR" dirty="0"/>
          </a:p>
        </p:txBody>
      </p:sp>
      <p:sp>
        <p:nvSpPr>
          <p:cNvPr id="5" name="Cloud 4"/>
          <p:cNvSpPr/>
          <p:nvPr/>
        </p:nvSpPr>
        <p:spPr>
          <a:xfrm>
            <a:off x="827584" y="3068960"/>
            <a:ext cx="3384376" cy="18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Πειραματιστείτε με χρώματα, γεύσεις, υφή μέχρι να βρείτε αυτό που σας ταιριάζει!</a:t>
            </a:r>
            <a:endParaRPr lang="el-GR" dirty="0"/>
          </a:p>
        </p:txBody>
      </p:sp>
      <p:sp>
        <p:nvSpPr>
          <p:cNvPr id="6" name="Cloud 5"/>
          <p:cNvSpPr/>
          <p:nvPr/>
        </p:nvSpPr>
        <p:spPr>
          <a:xfrm>
            <a:off x="4967536" y="2132856"/>
            <a:ext cx="4176464" cy="33123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l-GR" dirty="0" smtClean="0"/>
              <a:t>Δεν μ’ αγαπάς;</a:t>
            </a:r>
          </a:p>
          <a:p>
            <a:pPr algn="ctr">
              <a:buFontTx/>
              <a:buChar char="-"/>
            </a:pPr>
            <a:r>
              <a:rPr lang="el-GR" dirty="0" smtClean="0"/>
              <a:t>- Επειδή σ’ αγαπώ, θέλω να προστατεύσω εσένα και τον εαυτό μου από  τα ΣΜΝ κι από ανεπιθύμητη εγκυμοσύνη, για να είμαστε μαζί και υγιείς!</a:t>
            </a:r>
            <a:endParaRPr lang="el-GR" dirty="0"/>
          </a:p>
        </p:txBody>
      </p:sp>
      <p:sp>
        <p:nvSpPr>
          <p:cNvPr id="7" name="Cloud 6"/>
          <p:cNvSpPr/>
          <p:nvPr/>
        </p:nvSpPr>
        <p:spPr>
          <a:xfrm>
            <a:off x="0" y="548680"/>
            <a:ext cx="4608512" cy="22768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l-GR" dirty="0" smtClean="0"/>
              <a:t>Δε βλέπεις ότι είμαι μια χαρά;</a:t>
            </a:r>
          </a:p>
          <a:p>
            <a:pPr algn="ctr">
              <a:buFontTx/>
              <a:buChar char="-"/>
            </a:pPr>
            <a:r>
              <a:rPr lang="el-GR" dirty="0" smtClean="0"/>
              <a:t>- Δυστυχώς κάποιος από </a:t>
            </a:r>
            <a:r>
              <a:rPr lang="el-GR" dirty="0" smtClean="0"/>
              <a:t>τους </a:t>
            </a:r>
            <a:r>
              <a:rPr lang="el-GR" dirty="0" smtClean="0"/>
              <a:t>δυο μας μπορεί να έχει λοίμωξη, χωρίς να έχει συμπτώματα.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3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latin typeface="Comic Sans MS" pitchFamily="66" charset="0"/>
              </a:rPr>
              <a:t>Συμπεράσματα</a:t>
            </a:r>
            <a:endParaRPr lang="el-GR" sz="28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2089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600" dirty="0" smtClean="0">
                <a:latin typeface="Comic Sans MS" pitchFamily="66" charset="0"/>
              </a:rPr>
              <a:t>Το προφυλακτικό παρέχει πολύ υψηλή προστασία σε σχέση με ανεπιθύμητη εγκυμοσύνη και Σ.Μ.Ν.</a:t>
            </a:r>
          </a:p>
          <a:p>
            <a:pPr>
              <a:buFont typeface="Arial" pitchFamily="34" charset="0"/>
              <a:buChar char="•"/>
            </a:pPr>
            <a:r>
              <a:rPr lang="el-GR" sz="2600" dirty="0" smtClean="0">
                <a:latin typeface="Comic Sans MS" pitchFamily="66" charset="0"/>
              </a:rPr>
              <a:t> Μια μικρή υποχώρηση σε σχέση με την αισθητικότητα, προσφέρει προστασία από πολύ σοβαρές και κάποιες φορές, θανατηφόρες ασθένειες.</a:t>
            </a:r>
          </a:p>
          <a:p>
            <a:pPr>
              <a:buFont typeface="Arial" pitchFamily="34" charset="0"/>
              <a:buChar char="•"/>
            </a:pPr>
            <a:r>
              <a:rPr lang="el-GR" sz="2600" dirty="0" smtClean="0">
                <a:latin typeface="Comic Sans MS" pitchFamily="66" charset="0"/>
              </a:rPr>
              <a:t> Έχει κόστος, αλλά είναι μικρό.</a:t>
            </a:r>
          </a:p>
          <a:p>
            <a:pPr>
              <a:buFont typeface="Arial" pitchFamily="34" charset="0"/>
              <a:buChar char="•"/>
            </a:pPr>
            <a:r>
              <a:rPr lang="el-GR" sz="2600" dirty="0" smtClean="0">
                <a:latin typeface="Comic Sans MS" pitchFamily="66" charset="0"/>
              </a:rPr>
              <a:t> Το βρίσκουμε σχεδόν παντού, αλλά προτιμούμε να το αγοράζουμε από μέρη όπου υπάρχει σωστή φύλαξη (βέβαια «παρά ολότελα … καλή κι η </a:t>
            </a:r>
            <a:r>
              <a:rPr lang="el-GR" sz="2600" dirty="0" err="1" smtClean="0">
                <a:latin typeface="Comic Sans MS" pitchFamily="66" charset="0"/>
              </a:rPr>
              <a:t>Παναγιώταινα</a:t>
            </a:r>
            <a:r>
              <a:rPr lang="el-GR" sz="2600" dirty="0" smtClean="0">
                <a:latin typeface="Comic Sans MS" pitchFamily="66" charset="0"/>
              </a:rPr>
              <a:t>» που λέει κι ο </a:t>
            </a:r>
            <a:r>
              <a:rPr lang="el-GR" sz="2600" dirty="0" smtClean="0">
                <a:latin typeface="Comic Sans MS" pitchFamily="66" charset="0"/>
              </a:rPr>
              <a:t>λαός!!)</a:t>
            </a:r>
            <a:endParaRPr lang="el-GR" sz="26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600" dirty="0" smtClean="0">
                <a:latin typeface="Comic Sans MS" pitchFamily="66" charset="0"/>
              </a:rPr>
              <a:t> Για να είναι αποτελεσματικό το αποθηκεύουμε σωστά, το χρησιμοποιούμε σωστά και σε κάθε ερωτική επαφή</a:t>
            </a:r>
            <a:endParaRPr lang="el-GR" sz="2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23528" y="1484784"/>
            <a:ext cx="3888432" cy="2448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προστασία, είναι πράξη ευθύνης κι αγάπης τόσο απέναντι στο εαυτό μας όσο κι απέναντι στο σύντροφό μας.</a:t>
            </a:r>
            <a:endParaRPr lang="el-GR" dirty="0"/>
          </a:p>
        </p:txBody>
      </p:sp>
      <p:sp>
        <p:nvSpPr>
          <p:cNvPr id="3" name="Cloud 2"/>
          <p:cNvSpPr/>
          <p:nvPr/>
        </p:nvSpPr>
        <p:spPr>
          <a:xfrm>
            <a:off x="4860032" y="1052736"/>
            <a:ext cx="3528392" cy="2808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Ξεκινάμε την ερωτική μας ζωή όταν ΕΜΕΙΣ είμαστε έτοιμοι σωματικά, ψυχικά &amp; συναισθηματικά!</a:t>
            </a:r>
            <a:endParaRPr lang="el-GR" dirty="0"/>
          </a:p>
        </p:txBody>
      </p:sp>
      <p:sp>
        <p:nvSpPr>
          <p:cNvPr id="4" name="Cloud 3"/>
          <p:cNvSpPr/>
          <p:nvPr/>
        </p:nvSpPr>
        <p:spPr>
          <a:xfrm>
            <a:off x="2483768" y="3717032"/>
            <a:ext cx="3672408" cy="19442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 ερωτική ζωή, για να είναι απολαυστική, απαιτεί ωριμότητα κι υπευθυνότητα.</a:t>
            </a:r>
            <a:endParaRPr lang="el-GR" dirty="0"/>
          </a:p>
        </p:txBody>
      </p:sp>
      <p:sp>
        <p:nvSpPr>
          <p:cNvPr id="5" name="Cloud 4"/>
          <p:cNvSpPr/>
          <p:nvPr/>
        </p:nvSpPr>
        <p:spPr>
          <a:xfrm>
            <a:off x="1907704" y="5733256"/>
            <a:ext cx="5112568" cy="7920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ΚΟΝΤΑ ΣΤΟ ΣΕΞ … ΚΙ Η ΓΝΩΣΗ!!!</a:t>
            </a:r>
            <a:endParaRPr lang="el-GR" b="1" dirty="0"/>
          </a:p>
        </p:txBody>
      </p:sp>
      <p:pic>
        <p:nvPicPr>
          <p:cNvPr id="7" name="Picture 2" descr="C:\Users\Katerina Savoulidi\LEARNING+6THINKIINGHATS\eikones_6thinkinghats\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936104" cy="764817"/>
          </a:xfrm>
          <a:prstGeom prst="rect">
            <a:avLst/>
          </a:prstGeom>
          <a:noFill/>
        </p:spPr>
      </p:pic>
      <p:sp>
        <p:nvSpPr>
          <p:cNvPr id="9" name="Oval Callout 8"/>
          <p:cNvSpPr/>
          <p:nvPr/>
        </p:nvSpPr>
        <p:spPr>
          <a:xfrm>
            <a:off x="2771800" y="0"/>
            <a:ext cx="4392488" cy="1052736"/>
          </a:xfrm>
          <a:prstGeom prst="wedgeEllipseCallout">
            <a:avLst>
              <a:gd name="adj1" fmla="val -56520"/>
              <a:gd name="adj2" fmla="val 42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ΔΕΝ ΞΕΧΝΑΜΕ ΌΤΙ: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642194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>          </a:t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>           Τα               προτείνουν: </a:t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212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Για να λυθούν όλες σας οι απορίες σχετικά με την τοποθέτηση του προφυλακτικού, επισκεφτείτε τον παρακάτω σύνδεσμο</a:t>
            </a:r>
          </a:p>
          <a:p>
            <a:pPr>
              <a:buNone/>
            </a:pPr>
            <a:r>
              <a:rPr lang="en-US" dirty="0" smtClean="0">
                <a:latin typeface="Comic Sans MS" pitchFamily="66" charset="0"/>
                <a:hlinkClick r:id="rId3"/>
              </a:rPr>
              <a:t>http://www.youtube.com/watch?v=Ya6MeDdDwX4</a:t>
            </a:r>
            <a:endParaRPr lang="el-GR" dirty="0" smtClean="0">
              <a:latin typeface="Comic Sans MS" pitchFamily="66" charset="0"/>
            </a:endParaRPr>
          </a:p>
          <a:p>
            <a:pPr>
              <a:buNone/>
            </a:pPr>
            <a:endParaRPr lang="el-GR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sz="2400" dirty="0" smtClean="0">
                <a:latin typeface="Comic Sans MS" pitchFamily="66" charset="0"/>
              </a:rPr>
              <a:t>(Εταιρεία Σεξουαλικής και Αναπαραγωγικής Υγείας Κύπρου , </a:t>
            </a:r>
            <a:r>
              <a:rPr lang="en-US" sz="2400" dirty="0" smtClean="0">
                <a:latin typeface="Comic Sans MS" pitchFamily="66" charset="0"/>
              </a:rPr>
              <a:t>http://www.esay.org.cy/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4" name="Picture 3" descr="sixthinkinghats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04664"/>
            <a:ext cx="1405508" cy="1571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Συνεργάστηκαν οι μαθητές: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omic Sans MS" pitchFamily="66" charset="0"/>
              </a:rPr>
              <a:t>Αθανασίου Ελένη,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omic Sans MS" pitchFamily="66" charset="0"/>
              </a:rPr>
              <a:t>Αθανασίου </a:t>
            </a:r>
            <a:r>
              <a:rPr lang="el-GR" sz="2400" dirty="0" err="1" smtClean="0">
                <a:latin typeface="Comic Sans MS" pitchFamily="66" charset="0"/>
              </a:rPr>
              <a:t>Σμαράγδα</a:t>
            </a:r>
            <a:r>
              <a:rPr lang="el-GR" sz="2400" dirty="0" smtClean="0">
                <a:latin typeface="Comic Sans MS" pitchFamily="66" charset="0"/>
              </a:rPr>
              <a:t>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Αθανασλέρη</a:t>
            </a:r>
            <a:r>
              <a:rPr lang="el-GR" sz="2400" dirty="0" smtClean="0">
                <a:latin typeface="Comic Sans MS" pitchFamily="66" charset="0"/>
              </a:rPr>
              <a:t> Ξανθή,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Ασημινάκη</a:t>
            </a:r>
            <a:r>
              <a:rPr lang="el-GR" sz="2400" dirty="0" smtClean="0">
                <a:latin typeface="Comic Sans MS" pitchFamily="66" charset="0"/>
              </a:rPr>
              <a:t> Ιωάννα,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smtClean="0">
                <a:latin typeface="Comic Sans MS" pitchFamily="66" charset="0"/>
              </a:rPr>
              <a:t>Βασιλάκη Εύα,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Γιατράκη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err="1" smtClean="0">
                <a:latin typeface="Comic Sans MS" pitchFamily="66" charset="0"/>
              </a:rPr>
              <a:t>Μιχαέλα</a:t>
            </a:r>
            <a:r>
              <a:rPr lang="el-GR" sz="2400" dirty="0" smtClean="0">
                <a:latin typeface="Comic Sans MS" pitchFamily="66" charset="0"/>
              </a:rPr>
              <a:t>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Δεληαντωνίου</a:t>
            </a:r>
            <a:r>
              <a:rPr lang="el-GR" sz="2400" dirty="0" smtClean="0">
                <a:latin typeface="Comic Sans MS" pitchFamily="66" charset="0"/>
              </a:rPr>
              <a:t> Αναστασία,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Διονυσιάδη</a:t>
            </a:r>
            <a:r>
              <a:rPr lang="el-GR" sz="2400" dirty="0" smtClean="0">
                <a:latin typeface="Comic Sans MS" pitchFamily="66" charset="0"/>
              </a:rPr>
              <a:t> Ειρήνη,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Ζενουνλάρι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err="1" smtClean="0">
                <a:latin typeface="Comic Sans MS" pitchFamily="66" charset="0"/>
              </a:rPr>
              <a:t>Φλωιάννα</a:t>
            </a:r>
            <a:r>
              <a:rPr lang="el-GR" sz="2400" dirty="0" smtClean="0">
                <a:latin typeface="Comic Sans MS" pitchFamily="66" charset="0"/>
              </a:rPr>
              <a:t>, ΒΥ1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400" dirty="0" err="1" smtClean="0">
                <a:latin typeface="Comic Sans MS" pitchFamily="66" charset="0"/>
              </a:rPr>
              <a:t>Καλοτίνη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400" dirty="0" err="1" smtClean="0">
                <a:latin typeface="Comic Sans MS" pitchFamily="66" charset="0"/>
              </a:rPr>
              <a:t>Φράγκω</a:t>
            </a:r>
            <a:r>
              <a:rPr lang="el-GR" sz="2400" dirty="0" smtClean="0">
                <a:latin typeface="Comic Sans MS" pitchFamily="66" charset="0"/>
              </a:rPr>
              <a:t>, ΒΥ1</a:t>
            </a:r>
          </a:p>
          <a:p>
            <a:pPr marL="514350" indent="-514350">
              <a:buFont typeface="+mj-lt"/>
              <a:buAutoNum type="arabicPeriod"/>
            </a:pPr>
            <a:endParaRPr lang="el-GR" sz="2400" dirty="0" smtClean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1256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Καντιδάκη</a:t>
            </a:r>
            <a:r>
              <a:rPr lang="el-GR" sz="2400" dirty="0" smtClean="0">
                <a:latin typeface="Comic Sans MS" pitchFamily="66" charset="0"/>
              </a:rPr>
              <a:t> Ελένη, ΒΥ1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Καστελλιανάκη</a:t>
            </a:r>
            <a:r>
              <a:rPr lang="el-GR" sz="2400" dirty="0" smtClean="0">
                <a:latin typeface="Comic Sans MS" pitchFamily="66" charset="0"/>
              </a:rPr>
              <a:t> Μαρίνα, ΒΥ1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Κοζορώνη</a:t>
            </a:r>
            <a:r>
              <a:rPr lang="el-GR" sz="2400" dirty="0" smtClean="0">
                <a:latin typeface="Comic Sans MS" pitchFamily="66" charset="0"/>
              </a:rPr>
              <a:t> Όλγα, ΒΥ1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Κορνελάκη</a:t>
            </a:r>
            <a:r>
              <a:rPr lang="el-GR" sz="2400" dirty="0" smtClean="0">
                <a:latin typeface="Comic Sans MS" pitchFamily="66" charset="0"/>
              </a:rPr>
              <a:t> Μαρία, ΒΥ1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Κουμπαράκη</a:t>
            </a:r>
            <a:r>
              <a:rPr lang="el-GR" sz="2400" dirty="0" smtClean="0">
                <a:latin typeface="Comic Sans MS" pitchFamily="66" charset="0"/>
              </a:rPr>
              <a:t> Κατερίνα, ΒΥ1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Κρητικάκη</a:t>
            </a:r>
            <a:r>
              <a:rPr lang="el-GR" sz="2400" dirty="0" smtClean="0">
                <a:latin typeface="Comic Sans MS" pitchFamily="66" charset="0"/>
              </a:rPr>
              <a:t> Σοφία, ΒΥ2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smtClean="0">
                <a:latin typeface="Comic Sans MS" pitchFamily="66" charset="0"/>
              </a:rPr>
              <a:t>Λαμπράκης Χαρίλαος, ΒΥ2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smtClean="0">
                <a:latin typeface="Comic Sans MS" pitchFamily="66" charset="0"/>
              </a:rPr>
              <a:t>Λουτράρη Εβίτα, ΒΥ2</a:t>
            </a:r>
          </a:p>
          <a:p>
            <a:pPr marL="514350" indent="-514350">
              <a:buFont typeface="+mj-lt"/>
              <a:buAutoNum type="arabicPeriod" startAt="11"/>
            </a:pPr>
            <a:r>
              <a:rPr lang="el-GR" sz="2400" dirty="0" err="1" smtClean="0">
                <a:latin typeface="Comic Sans MS" pitchFamily="66" charset="0"/>
              </a:rPr>
              <a:t>Πουλάκη</a:t>
            </a:r>
            <a:r>
              <a:rPr lang="el-GR" sz="2400" dirty="0" smtClean="0">
                <a:latin typeface="Comic Sans MS" pitchFamily="66" charset="0"/>
              </a:rPr>
              <a:t> Χρύσα, ΒΥ2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Πηγές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http://el.wikipedia.org/wiki/%CE%A0%CF%81%CE%BF%CF%86%CF%85%CE%BB%CE%B1%CE%BA%CF%84%CE%B9%CE%BA%CF%8C</a:t>
            </a:r>
            <a:endParaRPr lang="el-GR" dirty="0" smtClean="0"/>
          </a:p>
          <a:p>
            <a:r>
              <a:rPr lang="en-US" dirty="0" smtClean="0">
                <a:hlinkClick r:id="rId4"/>
              </a:rPr>
              <a:t>http://ygeia.tanea.gr/default.asp?pid=8&amp;articleID=14272&amp;ct=1</a:t>
            </a:r>
            <a:endParaRPr lang="el-GR" dirty="0" smtClean="0"/>
          </a:p>
          <a:p>
            <a:r>
              <a:rPr lang="en-US" dirty="0" smtClean="0">
                <a:hlinkClick r:id="rId5"/>
              </a:rPr>
              <a:t>http://www.womenonly.gr/article.asp?catid=13333&amp;subid=2&amp;pubid=128778735</a:t>
            </a:r>
            <a:endParaRPr lang="el-GR" dirty="0" smtClean="0"/>
          </a:p>
          <a:p>
            <a:r>
              <a:rPr lang="el-GR" dirty="0" smtClean="0"/>
              <a:t>Εταιρεία Σεξουαλικής &amp; Αναπαραγωγικής Υγείας Κύπρου, </a:t>
            </a:r>
            <a:r>
              <a:rPr lang="en-US" dirty="0" smtClean="0">
                <a:hlinkClick r:id="rId6"/>
              </a:rPr>
              <a:t>http://esay.org.cy/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terina Savoulidi\LEARNING+6THINKIINGHATS\eikones_6thinkinghats\bl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365104"/>
            <a:ext cx="2238375" cy="18288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547664" y="404664"/>
            <a:ext cx="7128792" cy="4104456"/>
          </a:xfrm>
          <a:prstGeom prst="wedgeEllipseCallout">
            <a:avLst>
              <a:gd name="adj1" fmla="val -46047"/>
              <a:gd name="adj2" fmla="val 45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Άντε παιδιά να οργανωθούμε!!! Θα μας μιλήσουν σχετικά με το προφυλακτικό: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Το Άσπρο Καπέλο για τα υπάρχοντα δεδομένα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Το Κόκκινο Καπέλο για το πώς νιώθουν οι άνθρωποι με τη χρήση του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Το Κίτρινο Καπέλο για τα θετικά του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Το Μαύρο Καπέλο για τις δυσκολίες της χρήσης του</a:t>
            </a:r>
          </a:p>
          <a:p>
            <a:pPr algn="ctr">
              <a:buFont typeface="Arial" pitchFamily="34" charset="0"/>
              <a:buChar char="•"/>
            </a:pPr>
            <a:r>
              <a:rPr lang="el-GR" dirty="0" smtClean="0"/>
              <a:t>Το Πράσινο Καπέλο για τις εναλλακτικές λύσεις</a:t>
            </a:r>
          </a:p>
          <a:p>
            <a:pPr algn="ctr"/>
            <a:r>
              <a:rPr lang="el-GR" dirty="0" smtClean="0"/>
              <a:t>Στο τέλος εγώ θ’ αναφέρω τα τελικά συμπεράσματα.</a:t>
            </a:r>
          </a:p>
          <a:p>
            <a:pPr algn="ctr"/>
            <a:r>
              <a:rPr lang="el-GR" dirty="0" smtClean="0"/>
              <a:t>Καλή δουλεία!!!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ers.sch.gr/rmfrentzou/creativity_greek_2/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22304"/>
            <a:ext cx="1835696" cy="1835696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971600" y="0"/>
            <a:ext cx="8172400" cy="5805264"/>
          </a:xfrm>
          <a:prstGeom prst="wedgeEllipseCallout">
            <a:avLst>
              <a:gd name="adj1" fmla="val -41652"/>
              <a:gd name="adj2" fmla="val 3968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l-GR" sz="2400" dirty="0" smtClean="0"/>
              <a:t> Η </a:t>
            </a:r>
            <a:r>
              <a:rPr lang="el-GR" sz="2200" dirty="0" smtClean="0"/>
              <a:t>παλιότερη απεικόνιση 12-15.000 ετών σε σπηλιά στη Γαλλία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dirty="0" smtClean="0"/>
              <a:t>Στη νεότερη εποχή 1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φορά στην Αγγλία το 1640 από έντερα ζώων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dirty="0" smtClean="0"/>
              <a:t>Μαζική παραγωγή από καουτσούκ 1843 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dirty="0" smtClean="0"/>
              <a:t>Σήμερα από </a:t>
            </a:r>
            <a:r>
              <a:rPr lang="el-GR" sz="2200" dirty="0" err="1" smtClean="0"/>
              <a:t>λάτεξ</a:t>
            </a:r>
            <a:r>
              <a:rPr lang="el-GR" sz="2200" dirty="0" smtClean="0"/>
              <a:t>, πολυαιθυλένιο ή </a:t>
            </a:r>
            <a:r>
              <a:rPr lang="el-GR" sz="2200" dirty="0" err="1" smtClean="0"/>
              <a:t>πολυουρεθάνη</a:t>
            </a:r>
            <a:endParaRPr lang="el-GR" sz="2200" dirty="0" smtClean="0"/>
          </a:p>
          <a:p>
            <a:pPr algn="ctr">
              <a:buFont typeface="Arial" pitchFamily="34" charset="0"/>
              <a:buChar char="•"/>
            </a:pPr>
            <a:r>
              <a:rPr lang="el-GR" sz="2200" dirty="0"/>
              <a:t> </a:t>
            </a:r>
            <a:r>
              <a:rPr lang="el-GR" sz="2200" dirty="0" smtClean="0"/>
              <a:t>Πολλά είδη που διαφέρουν σε χρώμα, μέγεθος, πάχος, υφή &amp; γεύση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dirty="0"/>
              <a:t> </a:t>
            </a:r>
            <a:r>
              <a:rPr lang="el-GR" sz="2200" dirty="0" smtClean="0"/>
              <a:t>Υψηλή προστασία από  ανεπιθύμητη εγκυμοσύνη και Σεξουαλικώς Μεταδιδόμενα Νοσήματα</a:t>
            </a:r>
          </a:p>
          <a:p>
            <a:pPr algn="ctr">
              <a:buFont typeface="Arial" pitchFamily="34" charset="0"/>
              <a:buChar char="•"/>
            </a:pPr>
            <a:r>
              <a:rPr lang="el-GR" sz="2200" dirty="0" smtClean="0"/>
              <a:t>Υπάρχει &amp; γυναικείο αλλά είναι πιο ακριβό, δύσχρηστο και δυσεύρετο</a:t>
            </a:r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sers.sch.gr/rmfrentzou/creativity_greek_2/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41168"/>
            <a:ext cx="1916832" cy="1916832"/>
          </a:xfrm>
          <a:prstGeom prst="rect">
            <a:avLst/>
          </a:prstGeom>
          <a:noFill/>
        </p:spPr>
      </p:pic>
      <p:sp>
        <p:nvSpPr>
          <p:cNvPr id="6" name="Cloud 5"/>
          <p:cNvSpPr/>
          <p:nvPr/>
        </p:nvSpPr>
        <p:spPr>
          <a:xfrm>
            <a:off x="395536" y="548680"/>
            <a:ext cx="2448272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 χαλάει να σταματάω για να το βάλω</a:t>
            </a:r>
            <a:endParaRPr lang="el-GR" dirty="0"/>
          </a:p>
        </p:txBody>
      </p:sp>
      <p:sp>
        <p:nvSpPr>
          <p:cNvPr id="7" name="Cloud 6"/>
          <p:cNvSpPr/>
          <p:nvPr/>
        </p:nvSpPr>
        <p:spPr>
          <a:xfrm>
            <a:off x="1907704" y="3717032"/>
            <a:ext cx="2520280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Μπορεί να με πάρει για «εύκολη»</a:t>
            </a:r>
            <a:endParaRPr lang="el-GR" dirty="0"/>
          </a:p>
        </p:txBody>
      </p:sp>
      <p:sp>
        <p:nvSpPr>
          <p:cNvPr id="8" name="Cloud 7"/>
          <p:cNvSpPr/>
          <p:nvPr/>
        </p:nvSpPr>
        <p:spPr>
          <a:xfrm>
            <a:off x="3779912" y="332656"/>
            <a:ext cx="2088232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Θα νομίζει ότι πάω με πολλές</a:t>
            </a:r>
            <a:endParaRPr lang="el-GR" dirty="0"/>
          </a:p>
        </p:txBody>
      </p:sp>
      <p:sp>
        <p:nvSpPr>
          <p:cNvPr id="9" name="Cloud 8"/>
          <p:cNvSpPr/>
          <p:nvPr/>
        </p:nvSpPr>
        <p:spPr>
          <a:xfrm>
            <a:off x="6228184" y="836712"/>
            <a:ext cx="2232248" cy="12241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«Λάμπει» και μ’ αρέσει</a:t>
            </a:r>
            <a:endParaRPr lang="el-GR" dirty="0"/>
          </a:p>
        </p:txBody>
      </p:sp>
      <p:sp>
        <p:nvSpPr>
          <p:cNvPr id="10" name="Cloud 9"/>
          <p:cNvSpPr/>
          <p:nvPr/>
        </p:nvSpPr>
        <p:spPr>
          <a:xfrm>
            <a:off x="0" y="2564904"/>
            <a:ext cx="2232248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Μερικά έχουν απίθανη «γεύση»</a:t>
            </a:r>
            <a:endParaRPr lang="el-GR" dirty="0"/>
          </a:p>
        </p:txBody>
      </p:sp>
      <p:sp>
        <p:nvSpPr>
          <p:cNvPr id="11" name="Cloud 10"/>
          <p:cNvSpPr/>
          <p:nvPr/>
        </p:nvSpPr>
        <p:spPr>
          <a:xfrm>
            <a:off x="2915816" y="1988840"/>
            <a:ext cx="2808312" cy="15841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Ευτυχώς, υπάρχουν και για μένα που είμαι αλλεργική/ός</a:t>
            </a:r>
            <a:endParaRPr lang="el-GR" dirty="0"/>
          </a:p>
        </p:txBody>
      </p:sp>
      <p:sp>
        <p:nvSpPr>
          <p:cNvPr id="12" name="Cloud 11"/>
          <p:cNvSpPr/>
          <p:nvPr/>
        </p:nvSpPr>
        <p:spPr>
          <a:xfrm>
            <a:off x="6228184" y="2204864"/>
            <a:ext cx="2088232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Νιώθω πολύ αμήχανα!</a:t>
            </a:r>
            <a:endParaRPr lang="el-GR" dirty="0"/>
          </a:p>
        </p:txBody>
      </p:sp>
      <p:sp>
        <p:nvSpPr>
          <p:cNvPr id="13" name="Cloud 12"/>
          <p:cNvSpPr/>
          <p:nvPr/>
        </p:nvSpPr>
        <p:spPr>
          <a:xfrm>
            <a:off x="5724128" y="3573016"/>
            <a:ext cx="2736304" cy="136815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Νιώθω ασφαλής κι αυτό με απελευθερώνει!</a:t>
            </a:r>
            <a:endParaRPr lang="el-GR" dirty="0"/>
          </a:p>
        </p:txBody>
      </p:sp>
      <p:sp>
        <p:nvSpPr>
          <p:cNvPr id="14" name="Cloud 13"/>
          <p:cNvSpPr/>
          <p:nvPr/>
        </p:nvSpPr>
        <p:spPr>
          <a:xfrm>
            <a:off x="5220072" y="5229200"/>
            <a:ext cx="3024336" cy="126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Θα νομίζει ότι δεν του/της έχω εμπιστοσύνη</a:t>
            </a:r>
            <a:endParaRPr lang="el-GR" dirty="0"/>
          </a:p>
        </p:txBody>
      </p:sp>
      <p:sp>
        <p:nvSpPr>
          <p:cNvPr id="15" name="Cloud 14"/>
          <p:cNvSpPr/>
          <p:nvPr/>
        </p:nvSpPr>
        <p:spPr>
          <a:xfrm>
            <a:off x="2483768" y="5085184"/>
            <a:ext cx="2448272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Δείχνει ότι πραγματικά μ’ αγαπάει!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r="-1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843</Words>
  <Application>Microsoft Office PowerPoint</Application>
  <PresentationFormat>On-screen Show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Τα «6 καπέλα της Σκέψης» συζητούν για το προφυλακτικό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                       Τα               προτείνουν:   </vt:lpstr>
      <vt:lpstr>Συνεργάστηκαν οι μαθητές: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 «6 καπέλα της Σκέψης» συζητούν για το προφυλακτικό</dc:title>
  <dc:creator>Katerina Savoulidi</dc:creator>
  <cp:lastModifiedBy>Katerina Savoulidi</cp:lastModifiedBy>
  <cp:revision>35</cp:revision>
  <dcterms:created xsi:type="dcterms:W3CDTF">2013-03-03T22:01:20Z</dcterms:created>
  <dcterms:modified xsi:type="dcterms:W3CDTF">2013-03-06T22:06:27Z</dcterms:modified>
</cp:coreProperties>
</file>